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12192000"/>
  <p:notesSz cx="6858000" cy="9144000"/>
  <p:embeddedFontLst>
    <p:embeddedFont>
      <p:font typeface="Nunito SemiBold"/>
      <p:regular r:id="rId15"/>
      <p:bold r:id="rId16"/>
      <p:italic r:id="rId17"/>
      <p:boldItalic r:id="rId18"/>
    </p:embeddedFon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7.xml"/><Relationship Id="rId22" Type="http://schemas.openxmlformats.org/officeDocument/2006/relationships/font" Target="fonts/Nunito-boldItalic.fntdata"/><Relationship Id="rId10" Type="http://schemas.openxmlformats.org/officeDocument/2006/relationships/slide" Target="slides/slide6.xml"/><Relationship Id="rId21" Type="http://schemas.openxmlformats.org/officeDocument/2006/relationships/font" Target="fonts/Nunito-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SemiBold-regular.fntdata"/><Relationship Id="rId14" Type="http://schemas.openxmlformats.org/officeDocument/2006/relationships/slide" Target="slides/slide10.xml"/><Relationship Id="rId17" Type="http://schemas.openxmlformats.org/officeDocument/2006/relationships/font" Target="fonts/NunitoSemiBold-italic.fntdata"/><Relationship Id="rId16" Type="http://schemas.openxmlformats.org/officeDocument/2006/relationships/font" Target="fonts/NunitoSemiBold-bold.fntdata"/><Relationship Id="rId5" Type="http://schemas.openxmlformats.org/officeDocument/2006/relationships/slide" Target="slides/slide1.xml"/><Relationship Id="rId19" Type="http://schemas.openxmlformats.org/officeDocument/2006/relationships/font" Target="fonts/Nunito-regular.fntdata"/><Relationship Id="rId6" Type="http://schemas.openxmlformats.org/officeDocument/2006/relationships/slide" Target="slides/slide2.xml"/><Relationship Id="rId18" Type="http://schemas.openxmlformats.org/officeDocument/2006/relationships/font" Target="fonts/NunitoSemiBold-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6f00d97385_1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f00d97385_1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2" name="Google Shape;232;g6f00d97385_1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6ed61cdab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ed61cdab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g6ed61cdab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6ed61cdab4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ed61cdab4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 name="Google Shape;178;g6ed61cdab4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52bccd828a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2bccd828a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6" name="Google Shape;186;g52bccd828a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6f00d97385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f00d97385_1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4" name="Google Shape;194;g6f00d97385_1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6f00d97385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1" name="Google Shape;201;g6f00d9738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6ed61cdab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ed61cdab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 name="Google Shape;208;g6ed61cdab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6f00d97385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f00d97385_1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6" name="Google Shape;216;g6f00d97385_1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6f00d97385_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f00d97385_1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 name="Google Shape;224;g6f00d97385_1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14.png"/><Relationship Id="rId6"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8.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20</a:t>
            </a:r>
            <a:r>
              <a:rPr b="0" lang="en-US" sz="1000">
                <a:solidFill>
                  <a:schemeClr val="dk1"/>
                </a:solidFill>
                <a:latin typeface="Nunito"/>
                <a:ea typeface="Nunito"/>
                <a:cs typeface="Nunito"/>
                <a:sym typeface="Nunito"/>
              </a:rPr>
              <a:t>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drive.google.com/open?id=1b77DqdHkWrgWb7HAKtnm3qNCdQ4t6wt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64579"/>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Kampala Soft Launch</a:t>
            </a:r>
            <a:endParaRPr/>
          </a:p>
        </p:txBody>
      </p:sp>
      <p:sp>
        <p:nvSpPr>
          <p:cNvPr id="166" name="Google Shape;166;p19"/>
          <p:cNvSpPr txBox="1"/>
          <p:nvPr>
            <p:ph idx="1" type="subTitle"/>
          </p:nvPr>
        </p:nvSpPr>
        <p:spPr>
          <a:xfrm>
            <a:off x="6257925" y="3592480"/>
            <a:ext cx="5369400" cy="154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KNU ERP Setup </a:t>
            </a:r>
            <a:endParaRPr/>
          </a:p>
          <a:p>
            <a:pPr indent="0" lvl="0" marL="0" rtl="0" algn="l">
              <a:lnSpc>
                <a:spcPct val="90000"/>
              </a:lnSpc>
              <a:spcBef>
                <a:spcPts val="0"/>
              </a:spcBef>
              <a:spcAft>
                <a:spcPts val="0"/>
              </a:spcAft>
              <a:buClr>
                <a:schemeClr val="dk1"/>
              </a:buClr>
              <a:buSzPts val="2400"/>
              <a:buNone/>
            </a:pPr>
            <a:r>
              <a:rPr b="1" lang="en-US">
                <a:latin typeface="Nunito"/>
                <a:ea typeface="Nunito"/>
                <a:cs typeface="Nunito"/>
                <a:sym typeface="Nunito"/>
              </a:rPr>
              <a:t>Option 1 - Multi Company Setup</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24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24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24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24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2400"/>
              <a:buNone/>
            </a:pPr>
            <a:r>
              <a:rPr b="1" lang="en-US">
                <a:latin typeface="Nunito"/>
                <a:ea typeface="Nunito"/>
                <a:cs typeface="Nunito"/>
                <a:sym typeface="Nunito"/>
              </a:rPr>
              <a:t>				</a:t>
            </a:r>
            <a:endParaRPr b="1">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KNU ERP Stand Alone Challenges!!</a:t>
            </a:r>
            <a:endParaRPr/>
          </a:p>
        </p:txBody>
      </p:sp>
      <p:sp>
        <p:nvSpPr>
          <p:cNvPr id="235" name="Google Shape;235;p28"/>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17500" lvl="0" marL="457200" rtl="0" algn="l">
              <a:spcBef>
                <a:spcPts val="1000"/>
              </a:spcBef>
              <a:spcAft>
                <a:spcPts val="0"/>
              </a:spcAft>
              <a:buSzPts val="1400"/>
              <a:buChar char="●"/>
            </a:pPr>
            <a:r>
              <a:rPr lang="en-US" sz="1400"/>
              <a:t>Communication with new systems (unkown at the moment)</a:t>
            </a:r>
            <a:endParaRPr sz="1400"/>
          </a:p>
          <a:p>
            <a:pPr indent="-317500" lvl="0" marL="457200" rtl="0" algn="l">
              <a:spcBef>
                <a:spcPts val="0"/>
              </a:spcBef>
              <a:spcAft>
                <a:spcPts val="0"/>
              </a:spcAft>
              <a:buSzPts val="1400"/>
              <a:buChar char="●"/>
            </a:pPr>
            <a:r>
              <a:rPr lang="en-US" sz="1400"/>
              <a:t>No visibility on </a:t>
            </a:r>
            <a:r>
              <a:rPr lang="en-US" sz="1400"/>
              <a:t>cumulative</a:t>
            </a:r>
            <a:r>
              <a:rPr lang="en-US" sz="1400"/>
              <a:t> accounts (group accounting) </a:t>
            </a:r>
            <a:endParaRPr sz="1400"/>
          </a:p>
          <a:p>
            <a:pPr indent="-317500" lvl="0" marL="457200" rtl="0" algn="l">
              <a:spcBef>
                <a:spcPts val="0"/>
              </a:spcBef>
              <a:spcAft>
                <a:spcPts val="0"/>
              </a:spcAft>
              <a:buSzPts val="1400"/>
              <a:buChar char="●"/>
            </a:pPr>
            <a:r>
              <a:t/>
            </a:r>
            <a:endParaRPr sz="1400"/>
          </a:p>
        </p:txBody>
      </p:sp>
      <p:sp>
        <p:nvSpPr>
          <p:cNvPr id="236" name="Google Shape;236;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General Overview </a:t>
            </a:r>
            <a:endParaRPr/>
          </a:p>
        </p:txBody>
      </p:sp>
      <p:sp>
        <p:nvSpPr>
          <p:cNvPr id="173" name="Google Shape;173;p20"/>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600"/>
              <a:t>The </a:t>
            </a:r>
            <a:r>
              <a:rPr lang="en-US" sz="1600" u="sng">
                <a:solidFill>
                  <a:schemeClr val="hlink"/>
                </a:solidFill>
                <a:hlinkClick r:id="rId3"/>
              </a:rPr>
              <a:t>Project Charter</a:t>
            </a:r>
            <a:r>
              <a:rPr lang="en-US" sz="1600"/>
              <a:t> clearly lays out the goals for the project. Some of the business areas require further clarification depending on these, the team would be better placed to establish the nature of the ERP setup for a soft launch in Kampala. This deck covers the setup of a multi company on the existing KNK ERP solution and will cover the relevant steps and configurations required to launch KOKO V6 in Kampala (KOKO Networks Uganda). </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rPr lang="en-US" sz="1600"/>
              <a:t>ETA: 3.5 Months </a:t>
            </a:r>
            <a:endParaRPr sz="1600"/>
          </a:p>
          <a:p>
            <a:pPr indent="0" lvl="0" marL="0" rtl="0" algn="l">
              <a:spcBef>
                <a:spcPts val="1000"/>
              </a:spcBef>
              <a:spcAft>
                <a:spcPts val="0"/>
              </a:spcAft>
              <a:buNone/>
            </a:pPr>
            <a:r>
              <a:rPr lang="en-US" sz="1600"/>
              <a:t>Resources: 2 Developers and 1 QA Engineer</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sz="1600"/>
          </a:p>
        </p:txBody>
      </p:sp>
      <p:sp>
        <p:nvSpPr>
          <p:cNvPr id="174" name="Google Shape;174;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Multi Company Setup - What’s included !</a:t>
            </a:r>
            <a:endParaRPr/>
          </a:p>
        </p:txBody>
      </p:sp>
      <p:sp>
        <p:nvSpPr>
          <p:cNvPr id="181" name="Google Shape;181;p21"/>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rPr lang="en-US" sz="1600"/>
              <a:t>Multi Company setup enables the creation of a partner company on the existing ERP instance, this includes the following: </a:t>
            </a:r>
            <a:endParaRPr sz="1600"/>
          </a:p>
          <a:p>
            <a:pPr indent="-317500" lvl="0" marL="457200" rtl="0" algn="l">
              <a:spcBef>
                <a:spcPts val="1000"/>
              </a:spcBef>
              <a:spcAft>
                <a:spcPts val="0"/>
              </a:spcAft>
              <a:buSzPts val="1400"/>
              <a:buChar char="●"/>
            </a:pPr>
            <a:r>
              <a:rPr lang="en-US" sz="1400"/>
              <a:t>Two Companies (KOKO Networks Kenya &amp; KOKO Networks Uganda) under the same system</a:t>
            </a:r>
            <a:endParaRPr sz="1400"/>
          </a:p>
          <a:p>
            <a:pPr indent="-317500" lvl="0" marL="457200" rtl="0" algn="l">
              <a:spcBef>
                <a:spcPts val="0"/>
              </a:spcBef>
              <a:spcAft>
                <a:spcPts val="0"/>
              </a:spcAft>
              <a:buSzPts val="1400"/>
              <a:buChar char="●"/>
            </a:pPr>
            <a:r>
              <a:rPr lang="en-US" sz="1400"/>
              <a:t>Separate Users &amp; Login based on the selection of Company </a:t>
            </a:r>
            <a:endParaRPr sz="1400"/>
          </a:p>
          <a:p>
            <a:pPr indent="-317500" lvl="0" marL="457200" rtl="0" algn="l">
              <a:spcBef>
                <a:spcPts val="0"/>
              </a:spcBef>
              <a:spcAft>
                <a:spcPts val="0"/>
              </a:spcAft>
              <a:buSzPts val="1400"/>
              <a:buChar char="●"/>
            </a:pPr>
            <a:r>
              <a:rPr lang="en-US" sz="1400"/>
              <a:t>Separate Currencies i.e. (KNK = KSH / KNU = USH ) </a:t>
            </a:r>
            <a:endParaRPr sz="1400"/>
          </a:p>
          <a:p>
            <a:pPr indent="-317500" lvl="0" marL="457200" rtl="0" algn="l">
              <a:spcBef>
                <a:spcPts val="0"/>
              </a:spcBef>
              <a:spcAft>
                <a:spcPts val="0"/>
              </a:spcAft>
              <a:buSzPts val="1400"/>
              <a:buChar char="●"/>
            </a:pPr>
            <a:r>
              <a:rPr lang="en-US" sz="1400"/>
              <a:t>Separate Chart of Accounts (GL codes) </a:t>
            </a:r>
            <a:endParaRPr sz="1400"/>
          </a:p>
          <a:p>
            <a:pPr indent="-317500" lvl="0" marL="457200" rtl="0" algn="l">
              <a:spcBef>
                <a:spcPts val="0"/>
              </a:spcBef>
              <a:spcAft>
                <a:spcPts val="0"/>
              </a:spcAft>
              <a:buSzPts val="1400"/>
              <a:buChar char="●"/>
            </a:pPr>
            <a:r>
              <a:rPr lang="en-US" sz="1400"/>
              <a:t>Shared Product Catalog (Can be Sold Products i.e. Brilliant Blue Cooker Kit V6 [MAV]</a:t>
            </a:r>
            <a:endParaRPr sz="1400"/>
          </a:p>
          <a:p>
            <a:pPr indent="-317500" lvl="0" marL="457200" rtl="0" algn="l">
              <a:spcBef>
                <a:spcPts val="0"/>
              </a:spcBef>
              <a:spcAft>
                <a:spcPts val="0"/>
              </a:spcAft>
              <a:buSzPts val="1400"/>
              <a:buChar char="●"/>
            </a:pPr>
            <a:r>
              <a:rPr lang="en-US" sz="1400"/>
              <a:t>Multiple Sales Price per Product (i.e KNK = KES 4500.00 / KNU = USH 164190.56) available based on company login</a:t>
            </a:r>
            <a:endParaRPr sz="1400"/>
          </a:p>
          <a:p>
            <a:pPr indent="-317500" lvl="0" marL="457200" rtl="0" algn="l">
              <a:spcBef>
                <a:spcPts val="0"/>
              </a:spcBef>
              <a:spcAft>
                <a:spcPts val="0"/>
              </a:spcAft>
              <a:buSzPts val="1400"/>
              <a:buChar char="●"/>
            </a:pPr>
            <a:r>
              <a:rPr lang="en-US" sz="1400"/>
              <a:t>Single Database &amp; Code Base (</a:t>
            </a:r>
            <a:r>
              <a:rPr b="1" lang="en-US" sz="1400"/>
              <a:t>*</a:t>
            </a:r>
            <a:r>
              <a:rPr b="1" i="1" lang="en-US" sz="1400"/>
              <a:t>*should only be considered if the business models will be the same for both</a:t>
            </a:r>
            <a:r>
              <a:rPr i="1" lang="en-US" sz="1400"/>
              <a:t>*</a:t>
            </a:r>
            <a:r>
              <a:rPr lang="en-US" sz="1400"/>
              <a:t>*) </a:t>
            </a:r>
            <a:endParaRPr sz="1400"/>
          </a:p>
          <a:p>
            <a:pPr indent="-317500" lvl="0" marL="457200" rtl="0" algn="l">
              <a:spcBef>
                <a:spcPts val="0"/>
              </a:spcBef>
              <a:spcAft>
                <a:spcPts val="0"/>
              </a:spcAft>
              <a:buSzPts val="1400"/>
              <a:buChar char="●"/>
            </a:pPr>
            <a:r>
              <a:rPr lang="en-US" sz="1400"/>
              <a:t>Similar Code for  KSPS / Product Tracker / Inventory / Fleet / Distribution (the configurations are available but need to be adjusted to suite Kampala’s needs) </a:t>
            </a:r>
            <a:endParaRPr sz="1400"/>
          </a:p>
          <a:p>
            <a:pPr indent="-317500" lvl="0" marL="457200" rtl="0" algn="l">
              <a:spcBef>
                <a:spcPts val="0"/>
              </a:spcBef>
              <a:spcAft>
                <a:spcPts val="0"/>
              </a:spcAft>
              <a:buSzPts val="1400"/>
              <a:buChar char="●"/>
            </a:pPr>
            <a:r>
              <a:rPr lang="en-US" sz="1400"/>
              <a:t>Separate Warehouse and Storage Location Codes as needed for each company (separate locations with no relationship with other company) </a:t>
            </a:r>
            <a:endParaRPr sz="1400"/>
          </a:p>
          <a:p>
            <a:pPr indent="-317500" lvl="0" marL="457200" rtl="0" algn="l">
              <a:spcBef>
                <a:spcPts val="0"/>
              </a:spcBef>
              <a:spcAft>
                <a:spcPts val="0"/>
              </a:spcAft>
              <a:buSzPts val="1400"/>
              <a:buChar char="●"/>
            </a:pPr>
            <a:r>
              <a:rPr lang="en-US" sz="1400"/>
              <a:t>Separate Inventory Operation types </a:t>
            </a:r>
            <a:endParaRPr sz="1400"/>
          </a:p>
          <a:p>
            <a:pPr indent="-317500" lvl="0" marL="457200" rtl="0" algn="l">
              <a:spcBef>
                <a:spcPts val="0"/>
              </a:spcBef>
              <a:spcAft>
                <a:spcPts val="0"/>
              </a:spcAft>
              <a:buSzPts val="1400"/>
              <a:buChar char="●"/>
            </a:pPr>
            <a:r>
              <a:rPr lang="en-US" sz="1400"/>
              <a:t>Similar Loading / Warehouse / KOKO MIle configurations (New Instance for these)  </a:t>
            </a:r>
            <a:endParaRPr sz="1400"/>
          </a:p>
          <a:p>
            <a:pPr indent="-317500" lvl="0" marL="457200" rtl="0" algn="l">
              <a:spcBef>
                <a:spcPts val="0"/>
              </a:spcBef>
              <a:spcAft>
                <a:spcPts val="0"/>
              </a:spcAft>
              <a:buSzPts val="1400"/>
              <a:buChar char="●"/>
            </a:pPr>
            <a:r>
              <a:rPr lang="en-US" sz="1400"/>
              <a:t>Separate Tax amounts i.e. KNK VAT 16% &amp; KNU VAT 18% </a:t>
            </a:r>
            <a:endParaRPr sz="1400"/>
          </a:p>
          <a:p>
            <a:pPr indent="-317500" lvl="0" marL="457200" rtl="0" algn="l">
              <a:spcBef>
                <a:spcPts val="0"/>
              </a:spcBef>
              <a:spcAft>
                <a:spcPts val="0"/>
              </a:spcAft>
              <a:buSzPts val="1400"/>
              <a:buChar char="●"/>
            </a:pPr>
            <a:r>
              <a:rPr lang="en-US" sz="1400"/>
              <a:t>Separate Journal </a:t>
            </a:r>
            <a:r>
              <a:rPr lang="en-US" sz="1400"/>
              <a:t>Entries</a:t>
            </a:r>
            <a:r>
              <a:rPr lang="en-US" sz="1400"/>
              <a:t> </a:t>
            </a:r>
            <a:endParaRPr sz="1400"/>
          </a:p>
          <a:p>
            <a:pPr indent="-317500" lvl="0" marL="457200" rtl="0" algn="l">
              <a:spcBef>
                <a:spcPts val="0"/>
              </a:spcBef>
              <a:spcAft>
                <a:spcPts val="0"/>
              </a:spcAft>
              <a:buSzPts val="1400"/>
              <a:buChar char="●"/>
            </a:pPr>
            <a:r>
              <a:rPr lang="en-US" sz="1400"/>
              <a:t>Cumulative Reporting (Consolidated Balance Sheets &amp; Profit and Loss accounts) </a:t>
            </a:r>
            <a:endParaRPr sz="1400"/>
          </a:p>
          <a:p>
            <a:pPr indent="0" lvl="0" marL="914400" rtl="0" algn="l">
              <a:spcBef>
                <a:spcPts val="1000"/>
              </a:spcBef>
              <a:spcAft>
                <a:spcPts val="0"/>
              </a:spcAft>
              <a:buNone/>
            </a:pPr>
            <a:r>
              <a:t/>
            </a:r>
            <a:endParaRPr sz="1400"/>
          </a:p>
        </p:txBody>
      </p:sp>
      <p:sp>
        <p:nvSpPr>
          <p:cNvPr id="182" name="Google Shape;182;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Multi Company Setup - What needs to change!!</a:t>
            </a:r>
            <a:endParaRPr/>
          </a:p>
        </p:txBody>
      </p:sp>
      <p:sp>
        <p:nvSpPr>
          <p:cNvPr id="189" name="Google Shape;189;p22"/>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Clr>
                <a:schemeClr val="dk1"/>
              </a:buClr>
              <a:buSzPts val="1100"/>
              <a:buFont typeface="Arial"/>
              <a:buNone/>
            </a:pPr>
            <a:r>
              <a:rPr lang="en-US" sz="1600"/>
              <a:t>Multi Company setup enables the creation of a partner company on the existing ERP instance, however the following need to be changed / updated / enhanced</a:t>
            </a:r>
            <a:endParaRPr sz="1600"/>
          </a:p>
          <a:p>
            <a:pPr indent="-317500" lvl="0" marL="457200" rtl="0" algn="l">
              <a:spcBef>
                <a:spcPts val="1000"/>
              </a:spcBef>
              <a:spcAft>
                <a:spcPts val="0"/>
              </a:spcAft>
              <a:buSzPts val="1400"/>
              <a:buChar char="●"/>
            </a:pPr>
            <a:r>
              <a:rPr lang="en-US" sz="1400"/>
              <a:t>KOKO Core Uganda API’s </a:t>
            </a:r>
            <a:endParaRPr sz="1400"/>
          </a:p>
          <a:p>
            <a:pPr indent="-317500" lvl="0" marL="457200" rtl="0" algn="l">
              <a:spcBef>
                <a:spcPts val="0"/>
              </a:spcBef>
              <a:spcAft>
                <a:spcPts val="0"/>
              </a:spcAft>
              <a:buSzPts val="1400"/>
              <a:buChar char="●"/>
            </a:pPr>
            <a:r>
              <a:rPr lang="en-US" sz="1400"/>
              <a:t>Localization of data across modules within the ERP (Multi Company specific data i.e. KNK to show all KNK data and KNU to show all KNU data where data should not cross over company boundaries)</a:t>
            </a:r>
            <a:endParaRPr sz="1400"/>
          </a:p>
          <a:p>
            <a:pPr indent="-317500" lvl="0" marL="457200" rtl="0" algn="l">
              <a:spcBef>
                <a:spcPts val="0"/>
              </a:spcBef>
              <a:spcAft>
                <a:spcPts val="0"/>
              </a:spcAft>
              <a:buSzPts val="1400"/>
              <a:buChar char="●"/>
            </a:pPr>
            <a:r>
              <a:rPr lang="en-US" sz="1400"/>
              <a:t>We will have to create record rules for every module in order to support the multi company setup. </a:t>
            </a:r>
            <a:endParaRPr sz="1400"/>
          </a:p>
          <a:p>
            <a:pPr indent="-317500" lvl="0" marL="457200" rtl="0" algn="l">
              <a:spcBef>
                <a:spcPts val="0"/>
              </a:spcBef>
              <a:spcAft>
                <a:spcPts val="0"/>
              </a:spcAft>
              <a:buSzPts val="1400"/>
              <a:buChar char="●"/>
            </a:pPr>
            <a:r>
              <a:rPr lang="en-US" sz="1400"/>
              <a:t>Setup of configurations specific to each company such that there shouldn’t be any spillover from KOKO Core Kenya into KNU ERP. </a:t>
            </a:r>
            <a:endParaRPr sz="1400"/>
          </a:p>
          <a:p>
            <a:pPr indent="-317500" lvl="0" marL="457200" rtl="0" algn="l">
              <a:spcBef>
                <a:spcPts val="0"/>
              </a:spcBef>
              <a:spcAft>
                <a:spcPts val="0"/>
              </a:spcAft>
              <a:buSzPts val="1400"/>
              <a:buChar char="●"/>
            </a:pPr>
            <a:r>
              <a:rPr lang="en-US" sz="1400"/>
              <a:t>All schedulers and Reports would have to be implemented within each specific companies logic. </a:t>
            </a:r>
            <a:endParaRPr sz="1400"/>
          </a:p>
          <a:p>
            <a:pPr indent="-317500" lvl="0" marL="457200" rtl="0" algn="l">
              <a:spcBef>
                <a:spcPts val="0"/>
              </a:spcBef>
              <a:spcAft>
                <a:spcPts val="0"/>
              </a:spcAft>
              <a:buSzPts val="1400"/>
              <a:buChar char="●"/>
            </a:pPr>
            <a:r>
              <a:rPr lang="en-US" sz="1400"/>
              <a:t>Issues discovered on access rights through testing of the multi company function, these would need to be resolved. </a:t>
            </a:r>
            <a:endParaRPr sz="1400"/>
          </a:p>
          <a:p>
            <a:pPr indent="-317500" lvl="0" marL="457200" rtl="0" algn="l">
              <a:spcBef>
                <a:spcPts val="0"/>
              </a:spcBef>
              <a:spcAft>
                <a:spcPts val="0"/>
              </a:spcAft>
              <a:buSzPts val="1400"/>
              <a:buChar char="●"/>
            </a:pPr>
            <a:r>
              <a:rPr lang="en-US" sz="1400"/>
              <a:t>End to End testing cycles to validate system sanity would be required</a:t>
            </a:r>
            <a:endParaRPr sz="1400"/>
          </a:p>
          <a:p>
            <a:pPr indent="-317500" lvl="0" marL="457200" rtl="0" algn="l">
              <a:spcBef>
                <a:spcPts val="0"/>
              </a:spcBef>
              <a:spcAft>
                <a:spcPts val="0"/>
              </a:spcAft>
              <a:buSzPts val="1400"/>
              <a:buChar char="●"/>
            </a:pPr>
            <a:r>
              <a:rPr lang="en-US" sz="1400"/>
              <a:t>Creation of a Country ID on each of the companies and change these to update all APIs messages to include Country Codes. </a:t>
            </a:r>
            <a:endParaRPr sz="1400"/>
          </a:p>
          <a:p>
            <a:pPr indent="0" lvl="0" marL="0" rtl="0" algn="l">
              <a:spcBef>
                <a:spcPts val="1000"/>
              </a:spcBef>
              <a:spcAft>
                <a:spcPts val="0"/>
              </a:spcAft>
              <a:buNone/>
            </a:pPr>
            <a:r>
              <a:t/>
            </a:r>
            <a:endParaRPr sz="1400"/>
          </a:p>
          <a:p>
            <a:pPr indent="0" lvl="0" marL="0" rtl="0" algn="l">
              <a:spcBef>
                <a:spcPts val="1000"/>
              </a:spcBef>
              <a:spcAft>
                <a:spcPts val="0"/>
              </a:spcAft>
              <a:buNone/>
            </a:pPr>
            <a:r>
              <a:t/>
            </a:r>
            <a:endParaRPr sz="1400"/>
          </a:p>
        </p:txBody>
      </p:sp>
      <p:sp>
        <p:nvSpPr>
          <p:cNvPr id="190" name="Google Shape;190;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Multi Company Setup Challenges!!</a:t>
            </a:r>
            <a:endParaRPr/>
          </a:p>
        </p:txBody>
      </p:sp>
      <p:sp>
        <p:nvSpPr>
          <p:cNvPr id="197" name="Google Shape;197;p23"/>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400"/>
              <a:t>There are several limitations with Multi Company Setup that should be factored in when launching to a new market: </a:t>
            </a:r>
            <a:endParaRPr sz="1400"/>
          </a:p>
          <a:p>
            <a:pPr indent="-317500" lvl="0" marL="457200" rtl="0" algn="l">
              <a:spcBef>
                <a:spcPts val="1000"/>
              </a:spcBef>
              <a:spcAft>
                <a:spcPts val="0"/>
              </a:spcAft>
              <a:buSzPts val="1400"/>
              <a:buChar char="●"/>
            </a:pPr>
            <a:r>
              <a:rPr lang="en-US" sz="1400"/>
              <a:t>Is the Business Model the Same? </a:t>
            </a:r>
            <a:endParaRPr sz="1400"/>
          </a:p>
          <a:p>
            <a:pPr indent="-317500" lvl="0" marL="457200" rtl="0" algn="l">
              <a:spcBef>
                <a:spcPts val="0"/>
              </a:spcBef>
              <a:spcAft>
                <a:spcPts val="0"/>
              </a:spcAft>
              <a:buSzPts val="1400"/>
              <a:buChar char="●"/>
            </a:pPr>
            <a:r>
              <a:rPr lang="en-US" sz="1400"/>
              <a:t>The multi company function uses the same code base, therefore the flexibility to customize or launch a unique business model separate from another company is a significant. </a:t>
            </a:r>
            <a:endParaRPr sz="1400"/>
          </a:p>
          <a:p>
            <a:pPr indent="-317500" lvl="0" marL="457200" rtl="0" algn="l">
              <a:spcBef>
                <a:spcPts val="0"/>
              </a:spcBef>
              <a:spcAft>
                <a:spcPts val="0"/>
              </a:spcAft>
              <a:buSzPts val="1400"/>
              <a:buChar char="●"/>
            </a:pPr>
            <a:r>
              <a:rPr lang="en-US" sz="1400"/>
              <a:t>All KOKO Core traffic from both KOKO Core Kenya and KOKO Core Uganda would flow through a single ERP system, this can lead to heavy CPU usage and a separate or upgraded queuing system (RabbitMQ) to process jobs. </a:t>
            </a:r>
            <a:endParaRPr sz="1400"/>
          </a:p>
          <a:p>
            <a:pPr indent="0" lvl="0" marL="457200" rtl="0" algn="l">
              <a:spcBef>
                <a:spcPts val="1000"/>
              </a:spcBef>
              <a:spcAft>
                <a:spcPts val="0"/>
              </a:spcAft>
              <a:buNone/>
            </a:pPr>
            <a:r>
              <a:t/>
            </a:r>
            <a:endParaRPr sz="1400"/>
          </a:p>
        </p:txBody>
      </p:sp>
      <p:sp>
        <p:nvSpPr>
          <p:cNvPr id="198" name="Google Shape;198;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Kampala Soft Launch</a:t>
            </a:r>
            <a:endParaRPr/>
          </a:p>
        </p:txBody>
      </p:sp>
      <p:sp>
        <p:nvSpPr>
          <p:cNvPr id="204" name="Google Shape;204;p24"/>
          <p:cNvSpPr txBox="1"/>
          <p:nvPr>
            <p:ph idx="1" type="subTitle"/>
          </p:nvPr>
        </p:nvSpPr>
        <p:spPr>
          <a:xfrm>
            <a:off x="6257925" y="3711380"/>
            <a:ext cx="5369400" cy="154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b="1" lang="en-US">
                <a:latin typeface="Nunito"/>
                <a:ea typeface="Nunito"/>
                <a:cs typeface="Nunito"/>
                <a:sym typeface="Nunito"/>
              </a:rPr>
              <a:t>KNU ERP Setup</a:t>
            </a:r>
            <a:r>
              <a:rPr lang="en-US"/>
              <a:t> </a:t>
            </a:r>
            <a:endParaRPr/>
          </a:p>
          <a:p>
            <a:pPr indent="0" lvl="0" marL="0" rtl="0" algn="l">
              <a:lnSpc>
                <a:spcPct val="90000"/>
              </a:lnSpc>
              <a:spcBef>
                <a:spcPts val="0"/>
              </a:spcBef>
              <a:spcAft>
                <a:spcPts val="0"/>
              </a:spcAft>
              <a:buClr>
                <a:schemeClr val="dk1"/>
              </a:buClr>
              <a:buSzPts val="2400"/>
              <a:buNone/>
            </a:pPr>
            <a:r>
              <a:rPr b="1" lang="en-US">
                <a:latin typeface="Nunito"/>
                <a:ea typeface="Nunito"/>
                <a:cs typeface="Nunito"/>
                <a:sym typeface="Nunito"/>
              </a:rPr>
              <a:t>Option 2 - New Standalone Instance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24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2400"/>
              <a:buNone/>
            </a:pPr>
            <a:r>
              <a:rPr b="1" lang="en-US">
                <a:latin typeface="Nunito"/>
                <a:ea typeface="Nunito"/>
                <a:cs typeface="Nunito"/>
                <a:sym typeface="Nunito"/>
              </a:rPr>
              <a:t>				</a:t>
            </a:r>
            <a:endParaRPr b="1">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KNU ERP Stand Alone Instance !!</a:t>
            </a:r>
            <a:endParaRPr/>
          </a:p>
          <a:p>
            <a:pPr indent="0" lvl="0" marL="0" rtl="0" algn="l">
              <a:spcBef>
                <a:spcPts val="0"/>
              </a:spcBef>
              <a:spcAft>
                <a:spcPts val="0"/>
              </a:spcAft>
              <a:buNone/>
            </a:pPr>
            <a:r>
              <a:t/>
            </a:r>
            <a:endParaRPr sz="1800"/>
          </a:p>
        </p:txBody>
      </p:sp>
      <p:sp>
        <p:nvSpPr>
          <p:cNvPr id="211" name="Google Shape;211;p25"/>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600"/>
              <a:t>This alternative requires the set up of a new Odoo 11 ERP enterprise version for Uganda and will be a standalone instance unique from that of KNK. This would require the installation, new user subscriptions and module subscriptions, AWS environment setup, new Database, RabbitMQ (Entire server side set up) , development resources and support efforts. </a:t>
            </a:r>
            <a:endParaRPr sz="1600"/>
          </a:p>
          <a:p>
            <a:pPr indent="0" lvl="0" marL="0" rtl="0" algn="l">
              <a:lnSpc>
                <a:spcPct val="115000"/>
              </a:lnSpc>
              <a:spcBef>
                <a:spcPts val="1200"/>
              </a:spcBef>
              <a:spcAft>
                <a:spcPts val="0"/>
              </a:spcAft>
              <a:buNone/>
            </a:pPr>
            <a:r>
              <a:t/>
            </a:r>
            <a:endParaRPr sz="1600"/>
          </a:p>
          <a:p>
            <a:pPr indent="0" lvl="0" marL="0" rtl="0" algn="l">
              <a:lnSpc>
                <a:spcPct val="115000"/>
              </a:lnSpc>
              <a:spcBef>
                <a:spcPts val="1200"/>
              </a:spcBef>
              <a:spcAft>
                <a:spcPts val="0"/>
              </a:spcAft>
              <a:buNone/>
            </a:pPr>
            <a:r>
              <a:rPr lang="en-US" sz="1600"/>
              <a:t>ETA - 1.5 Months (with 20% estimated variance) </a:t>
            </a:r>
            <a:endParaRPr sz="1600"/>
          </a:p>
          <a:p>
            <a:pPr indent="0" lvl="0" marL="0" rtl="0" algn="l">
              <a:lnSpc>
                <a:spcPct val="115000"/>
              </a:lnSpc>
              <a:spcBef>
                <a:spcPts val="1200"/>
              </a:spcBef>
              <a:spcAft>
                <a:spcPts val="1200"/>
              </a:spcAft>
              <a:buNone/>
            </a:pPr>
            <a:r>
              <a:rPr lang="en-US" sz="1600"/>
              <a:t>Resources - 2 Developers &amp; 1 QA Engineer </a:t>
            </a:r>
            <a:endParaRPr sz="1600"/>
          </a:p>
        </p:txBody>
      </p:sp>
      <p:sp>
        <p:nvSpPr>
          <p:cNvPr id="212" name="Google Shape;212;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KNU ERP Stand Alone Instance  - What’s Included!!</a:t>
            </a:r>
            <a:endParaRPr/>
          </a:p>
        </p:txBody>
      </p:sp>
      <p:sp>
        <p:nvSpPr>
          <p:cNvPr id="219" name="Google Shape;219;p26"/>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17500" lvl="0" marL="457200" rtl="0" algn="l">
              <a:spcBef>
                <a:spcPts val="1000"/>
              </a:spcBef>
              <a:spcAft>
                <a:spcPts val="0"/>
              </a:spcAft>
              <a:buSzPts val="1400"/>
              <a:buChar char="●"/>
            </a:pPr>
            <a:r>
              <a:rPr lang="en-US" sz="1400"/>
              <a:t>Creation of a new Server (AWS) and Odoo ERP 11 Enterprise version (workspace to be the same as KNK) </a:t>
            </a:r>
            <a:endParaRPr sz="1400"/>
          </a:p>
          <a:p>
            <a:pPr indent="-317500" lvl="0" marL="457200" rtl="0" algn="l">
              <a:spcBef>
                <a:spcPts val="0"/>
              </a:spcBef>
              <a:spcAft>
                <a:spcPts val="0"/>
              </a:spcAft>
              <a:buSzPts val="1400"/>
              <a:buChar char="●"/>
            </a:pPr>
            <a:r>
              <a:rPr lang="en-US" sz="1400"/>
              <a:t>Subscription to new User Licenses and Module Licenses </a:t>
            </a:r>
            <a:endParaRPr sz="1400"/>
          </a:p>
          <a:p>
            <a:pPr indent="-317500" lvl="0" marL="457200" rtl="0" algn="l">
              <a:spcBef>
                <a:spcPts val="0"/>
              </a:spcBef>
              <a:spcAft>
                <a:spcPts val="0"/>
              </a:spcAft>
              <a:buSzPts val="1400"/>
              <a:buChar char="●"/>
            </a:pPr>
            <a:r>
              <a:rPr lang="en-US" sz="1400"/>
              <a:t>Installation of code relevant to Uganda Network: </a:t>
            </a:r>
            <a:endParaRPr sz="1400"/>
          </a:p>
          <a:p>
            <a:pPr indent="-317500" lvl="0" marL="457200" rtl="0" algn="l">
              <a:spcBef>
                <a:spcPts val="0"/>
              </a:spcBef>
              <a:spcAft>
                <a:spcPts val="0"/>
              </a:spcAft>
              <a:buSzPts val="1400"/>
              <a:buAutoNum type="alphaLcPeriod"/>
            </a:pPr>
            <a:r>
              <a:rPr lang="en-US" sz="1400"/>
              <a:t>KSPS (Accounting &amp; Customization) </a:t>
            </a:r>
            <a:endParaRPr sz="1400"/>
          </a:p>
          <a:p>
            <a:pPr indent="-317500" lvl="0" marL="457200" rtl="0" algn="l">
              <a:spcBef>
                <a:spcPts val="0"/>
              </a:spcBef>
              <a:spcAft>
                <a:spcPts val="0"/>
              </a:spcAft>
              <a:buSzPts val="1400"/>
              <a:buAutoNum type="alphaLcPeriod"/>
            </a:pPr>
            <a:r>
              <a:rPr lang="en-US" sz="1400"/>
              <a:t>Sales &amp; Commissions </a:t>
            </a:r>
            <a:endParaRPr sz="1400"/>
          </a:p>
          <a:p>
            <a:pPr indent="-317500" lvl="0" marL="457200" rtl="0" algn="l">
              <a:spcBef>
                <a:spcPts val="0"/>
              </a:spcBef>
              <a:spcAft>
                <a:spcPts val="0"/>
              </a:spcAft>
              <a:buSzPts val="1400"/>
              <a:buAutoNum type="alphaLcPeriod"/>
            </a:pPr>
            <a:r>
              <a:rPr lang="en-US" sz="1400"/>
              <a:t>Contacts (Agent and Shop partner type) </a:t>
            </a:r>
            <a:endParaRPr sz="1400"/>
          </a:p>
          <a:p>
            <a:pPr indent="-317500" lvl="0" marL="457200" rtl="0" algn="l">
              <a:spcBef>
                <a:spcPts val="0"/>
              </a:spcBef>
              <a:spcAft>
                <a:spcPts val="0"/>
              </a:spcAft>
              <a:buSzPts val="1400"/>
              <a:buAutoNum type="alphaLcPeriod"/>
            </a:pPr>
            <a:r>
              <a:rPr lang="en-US" sz="1400"/>
              <a:t>Inventory &amp; Distribution Code </a:t>
            </a:r>
            <a:endParaRPr sz="1400"/>
          </a:p>
          <a:p>
            <a:pPr indent="-317500" lvl="0" marL="457200" rtl="0" algn="l">
              <a:spcBef>
                <a:spcPts val="0"/>
              </a:spcBef>
              <a:spcAft>
                <a:spcPts val="0"/>
              </a:spcAft>
              <a:buSzPts val="1400"/>
              <a:buAutoNum type="alphaLcPeriod"/>
            </a:pPr>
            <a:r>
              <a:rPr lang="en-US" sz="1400"/>
              <a:t>Fleet Module </a:t>
            </a:r>
            <a:endParaRPr sz="1400"/>
          </a:p>
          <a:p>
            <a:pPr indent="-317500" lvl="0" marL="457200" rtl="0" algn="l">
              <a:spcBef>
                <a:spcPts val="0"/>
              </a:spcBef>
              <a:spcAft>
                <a:spcPts val="0"/>
              </a:spcAft>
              <a:buSzPts val="1400"/>
              <a:buAutoNum type="alphaLcPeriod"/>
            </a:pPr>
            <a:r>
              <a:rPr lang="en-US" sz="1400"/>
              <a:t>KOKO Live Tracker </a:t>
            </a:r>
            <a:endParaRPr sz="1400"/>
          </a:p>
          <a:p>
            <a:pPr indent="-317500" lvl="0" marL="457200" rtl="0" algn="l">
              <a:spcBef>
                <a:spcPts val="0"/>
              </a:spcBef>
              <a:spcAft>
                <a:spcPts val="0"/>
              </a:spcAft>
              <a:buSzPts val="1400"/>
              <a:buAutoNum type="alphaLcPeriod"/>
            </a:pPr>
            <a:r>
              <a:rPr lang="en-US" sz="1400"/>
              <a:t>Purchasing </a:t>
            </a:r>
            <a:endParaRPr sz="1400"/>
          </a:p>
          <a:p>
            <a:pPr indent="-317500" lvl="0" marL="457200" rtl="0" algn="l">
              <a:spcBef>
                <a:spcPts val="0"/>
              </a:spcBef>
              <a:spcAft>
                <a:spcPts val="0"/>
              </a:spcAft>
              <a:buSzPts val="1400"/>
              <a:buAutoNum type="alphaLcPeriod"/>
            </a:pPr>
            <a:r>
              <a:rPr lang="en-US" sz="1400"/>
              <a:t>Product Tracker </a:t>
            </a:r>
            <a:endParaRPr sz="1400"/>
          </a:p>
          <a:p>
            <a:pPr indent="-317500" lvl="0" marL="457200" rtl="0" algn="l">
              <a:spcBef>
                <a:spcPts val="0"/>
              </a:spcBef>
              <a:spcAft>
                <a:spcPts val="0"/>
              </a:spcAft>
              <a:buSzPts val="1400"/>
              <a:buAutoNum type="alphaLcPeriod"/>
            </a:pPr>
            <a:r>
              <a:rPr lang="en-US" sz="1400"/>
              <a:t>Employees Module (Apps Permissions) </a:t>
            </a:r>
            <a:endParaRPr sz="1400"/>
          </a:p>
          <a:p>
            <a:pPr indent="-317500" lvl="0" marL="457200" rtl="0" algn="l">
              <a:spcBef>
                <a:spcPts val="0"/>
              </a:spcBef>
              <a:spcAft>
                <a:spcPts val="0"/>
              </a:spcAft>
              <a:buSzPts val="1400"/>
              <a:buAutoNum type="alphaLcPeriod"/>
            </a:pPr>
            <a:r>
              <a:rPr lang="en-US" sz="1400"/>
              <a:t>KOKO Supply Chain Apps </a:t>
            </a:r>
            <a:endParaRPr sz="1400"/>
          </a:p>
          <a:p>
            <a:pPr indent="-317500" lvl="0" marL="457200" rtl="0" algn="l">
              <a:spcBef>
                <a:spcPts val="0"/>
              </a:spcBef>
              <a:spcAft>
                <a:spcPts val="0"/>
              </a:spcAft>
              <a:buSzPts val="1400"/>
              <a:buAutoNum type="alphaLcPeriod"/>
            </a:pPr>
            <a:r>
              <a:rPr lang="en-US" sz="1400"/>
              <a:t>Fuel Price Management (Update KNU on retail fuel prices) </a:t>
            </a:r>
            <a:endParaRPr sz="1400"/>
          </a:p>
        </p:txBody>
      </p:sp>
      <p:sp>
        <p:nvSpPr>
          <p:cNvPr id="220" name="Google Shape;220;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1200150" y="91450"/>
            <a:ext cx="111945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KNU ERP </a:t>
            </a:r>
            <a:r>
              <a:rPr lang="en-US"/>
              <a:t>Stand Alone - Instance </a:t>
            </a:r>
            <a:r>
              <a:rPr lang="en-US"/>
              <a:t>What needs to change!!</a:t>
            </a:r>
            <a:endParaRPr/>
          </a:p>
          <a:p>
            <a:pPr indent="0" lvl="0" marL="0" rtl="0" algn="l">
              <a:spcBef>
                <a:spcPts val="0"/>
              </a:spcBef>
              <a:spcAft>
                <a:spcPts val="0"/>
              </a:spcAft>
              <a:buNone/>
            </a:pPr>
            <a:r>
              <a:t/>
            </a:r>
            <a:endParaRPr/>
          </a:p>
        </p:txBody>
      </p:sp>
      <p:sp>
        <p:nvSpPr>
          <p:cNvPr id="227" name="Google Shape;227;p27"/>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17500" lvl="0" marL="457200" rtl="0" algn="l">
              <a:spcBef>
                <a:spcPts val="1000"/>
              </a:spcBef>
              <a:spcAft>
                <a:spcPts val="0"/>
              </a:spcAft>
              <a:buSzPts val="1400"/>
              <a:buChar char="●"/>
            </a:pPr>
            <a:r>
              <a:rPr lang="en-US" sz="1400"/>
              <a:t>New Agent Commercials (Shop Rent Payable) </a:t>
            </a:r>
            <a:endParaRPr sz="1400"/>
          </a:p>
          <a:p>
            <a:pPr indent="-317500" lvl="0" marL="457200" rtl="0" algn="l">
              <a:spcBef>
                <a:spcPts val="0"/>
              </a:spcBef>
              <a:spcAft>
                <a:spcPts val="0"/>
              </a:spcAft>
              <a:buSzPts val="1400"/>
              <a:buChar char="●"/>
            </a:pPr>
            <a:r>
              <a:rPr lang="en-US" sz="1400"/>
              <a:t>Distribution to Staff as opposed to Shop / Agent </a:t>
            </a:r>
            <a:endParaRPr sz="1400"/>
          </a:p>
          <a:p>
            <a:pPr indent="0" lvl="0" marL="457200" rtl="0" algn="l">
              <a:spcBef>
                <a:spcPts val="1000"/>
              </a:spcBef>
              <a:spcAft>
                <a:spcPts val="0"/>
              </a:spcAft>
              <a:buNone/>
            </a:pPr>
            <a:r>
              <a:t/>
            </a:r>
            <a:endParaRPr sz="1400"/>
          </a:p>
        </p:txBody>
      </p:sp>
      <p:sp>
        <p:nvSpPr>
          <p:cNvPr id="228" name="Google Shape;228;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